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8" r:id="rId3"/>
    <p:sldId id="260" r:id="rId4"/>
    <p:sldId id="290" r:id="rId5"/>
    <p:sldId id="291" r:id="rId6"/>
    <p:sldId id="280" r:id="rId7"/>
    <p:sldId id="288" r:id="rId8"/>
    <p:sldId id="289" r:id="rId9"/>
    <p:sldId id="293" r:id="rId10"/>
    <p:sldId id="292" r:id="rId11"/>
    <p:sldId id="295" r:id="rId12"/>
    <p:sldId id="296" r:id="rId13"/>
    <p:sldId id="298" r:id="rId14"/>
    <p:sldId id="294" r:id="rId15"/>
    <p:sldId id="301" r:id="rId16"/>
    <p:sldId id="303" r:id="rId17"/>
    <p:sldId id="302" r:id="rId18"/>
    <p:sldId id="304" r:id="rId19"/>
    <p:sldId id="305" r:id="rId20"/>
    <p:sldId id="306"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7"/>
    <p:restoredTop sz="92033"/>
  </p:normalViewPr>
  <p:slideViewPr>
    <p:cSldViewPr snapToGrid="0">
      <p:cViewPr varScale="1">
        <p:scale>
          <a:sx n="81" d="100"/>
          <a:sy n="81" d="100"/>
        </p:scale>
        <p:origin x="19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D6239-16D3-8A46-8727-FE37FDB435C9}"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070C0-1BF7-4047-BDAA-7DDAED3DBB45}" type="slidenum">
              <a:rPr lang="en-US" smtClean="0"/>
              <a:t>‹#›</a:t>
            </a:fld>
            <a:endParaRPr lang="en-US"/>
          </a:p>
        </p:txBody>
      </p:sp>
    </p:spTree>
    <p:extLst>
      <p:ext uri="{BB962C8B-B14F-4D97-AF65-F5344CB8AC3E}">
        <p14:creationId xmlns:p14="http://schemas.microsoft.com/office/powerpoint/2010/main" val="135765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10-15 minutes</a:t>
            </a:r>
          </a:p>
        </p:txBody>
      </p:sp>
      <p:sp>
        <p:nvSpPr>
          <p:cNvPr id="4" name="Slide Number Placeholder 3"/>
          <p:cNvSpPr>
            <a:spLocks noGrp="1"/>
          </p:cNvSpPr>
          <p:nvPr>
            <p:ph type="sldNum" sz="quarter" idx="5"/>
          </p:nvPr>
        </p:nvSpPr>
        <p:spPr/>
        <p:txBody>
          <a:bodyPr/>
          <a:lstStyle/>
          <a:p>
            <a:fld id="{C21070C0-1BF7-4047-BDAA-7DDAED3DBB45}" type="slidenum">
              <a:rPr lang="en-US" smtClean="0"/>
              <a:t>2</a:t>
            </a:fld>
            <a:endParaRPr lang="en-US"/>
          </a:p>
        </p:txBody>
      </p:sp>
    </p:spTree>
    <p:extLst>
      <p:ext uri="{BB962C8B-B14F-4D97-AF65-F5344CB8AC3E}">
        <p14:creationId xmlns:p14="http://schemas.microsoft.com/office/powerpoint/2010/main" val="181317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 </a:t>
            </a:r>
          </a:p>
        </p:txBody>
      </p:sp>
      <p:sp>
        <p:nvSpPr>
          <p:cNvPr id="4" name="Slide Number Placeholder 3"/>
          <p:cNvSpPr>
            <a:spLocks noGrp="1"/>
          </p:cNvSpPr>
          <p:nvPr>
            <p:ph type="sldNum" sz="quarter" idx="5"/>
          </p:nvPr>
        </p:nvSpPr>
        <p:spPr/>
        <p:txBody>
          <a:bodyPr/>
          <a:lstStyle/>
          <a:p>
            <a:fld id="{C21070C0-1BF7-4047-BDAA-7DDAED3DBB45}" type="slidenum">
              <a:rPr lang="en-US" smtClean="0"/>
              <a:t>3</a:t>
            </a:fld>
            <a:endParaRPr lang="en-US"/>
          </a:p>
        </p:txBody>
      </p:sp>
    </p:spTree>
    <p:extLst>
      <p:ext uri="{BB962C8B-B14F-4D97-AF65-F5344CB8AC3E}">
        <p14:creationId xmlns:p14="http://schemas.microsoft.com/office/powerpoint/2010/main" val="308390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4</a:t>
            </a:fld>
            <a:endParaRPr lang="en-US"/>
          </a:p>
        </p:txBody>
      </p:sp>
    </p:spTree>
    <p:extLst>
      <p:ext uri="{BB962C8B-B14F-4D97-AF65-F5344CB8AC3E}">
        <p14:creationId xmlns:p14="http://schemas.microsoft.com/office/powerpoint/2010/main" val="294153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lnSpc>
                <a:spcPct val="150000"/>
              </a:lnSpc>
            </a:pPr>
            <a:r>
              <a:rPr lang="en-GB"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However, there is no empirical data emphasizing the role that the monarchy played in sustaining this recent and heterogenous union.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show empirically that what the monarchy consecrated was instead an Anglo-centred nation, which it symbolically sustained through its disproportionate visits to England.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0B9DF82-9540-034C-AD47-C1E8C25B74F0}" type="slidenum">
              <a:rPr lang="en-US" smtClean="0"/>
              <a:t>6</a:t>
            </a:fld>
            <a:endParaRPr lang="en-US"/>
          </a:p>
        </p:txBody>
      </p:sp>
    </p:spTree>
    <p:extLst>
      <p:ext uri="{BB962C8B-B14F-4D97-AF65-F5344CB8AC3E}">
        <p14:creationId xmlns:p14="http://schemas.microsoft.com/office/powerpoint/2010/main" val="134952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flavour</a:t>
            </a:r>
            <a:r>
              <a:rPr lang="en-US" dirty="0"/>
              <a:t> of what I did, and how it could inspire your own projects. Doing archival work. </a:t>
            </a:r>
          </a:p>
        </p:txBody>
      </p:sp>
      <p:sp>
        <p:nvSpPr>
          <p:cNvPr id="4" name="Slide Number Placeholder 3"/>
          <p:cNvSpPr>
            <a:spLocks noGrp="1"/>
          </p:cNvSpPr>
          <p:nvPr>
            <p:ph type="sldNum" sz="quarter" idx="5"/>
          </p:nvPr>
        </p:nvSpPr>
        <p:spPr/>
        <p:txBody>
          <a:bodyPr/>
          <a:lstStyle/>
          <a:p>
            <a:fld id="{C21070C0-1BF7-4047-BDAA-7DDAED3DBB45}" type="slidenum">
              <a:rPr lang="en-US" smtClean="0"/>
              <a:t>8</a:t>
            </a:fld>
            <a:endParaRPr lang="en-US"/>
          </a:p>
        </p:txBody>
      </p:sp>
    </p:spTree>
    <p:extLst>
      <p:ext uri="{BB962C8B-B14F-4D97-AF65-F5344CB8AC3E}">
        <p14:creationId xmlns:p14="http://schemas.microsoft.com/office/powerpoint/2010/main" val="110048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these different software because quite advanced, r not very good for some of it</a:t>
            </a:r>
          </a:p>
        </p:txBody>
      </p:sp>
      <p:sp>
        <p:nvSpPr>
          <p:cNvPr id="4" name="Slide Number Placeholder 3"/>
          <p:cNvSpPr>
            <a:spLocks noGrp="1"/>
          </p:cNvSpPr>
          <p:nvPr>
            <p:ph type="sldNum" sz="quarter" idx="5"/>
          </p:nvPr>
        </p:nvSpPr>
        <p:spPr/>
        <p:txBody>
          <a:bodyPr/>
          <a:lstStyle/>
          <a:p>
            <a:fld id="{C21070C0-1BF7-4047-BDAA-7DDAED3DBB45}" type="slidenum">
              <a:rPr lang="en-US" smtClean="0"/>
              <a:t>9</a:t>
            </a:fld>
            <a:endParaRPr lang="en-US"/>
          </a:p>
        </p:txBody>
      </p:sp>
    </p:spTree>
    <p:extLst>
      <p:ext uri="{BB962C8B-B14F-4D97-AF65-F5344CB8AC3E}">
        <p14:creationId xmlns:p14="http://schemas.microsoft.com/office/powerpoint/2010/main" val="1494052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u="none" strike="noStrike" kern="1200" dirty="0">
                <a:solidFill>
                  <a:schemeClr val="tx1"/>
                </a:solidFill>
                <a:effectLst/>
                <a:latin typeface="+mn-lt"/>
                <a:ea typeface="+mn-ea"/>
                <a:cs typeface="+mn-cs"/>
              </a:rPr>
              <a:t>Cambridge dictionary: Traversal is the process of visiting each node in a data structure, and performing some action.</a:t>
            </a:r>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13</a:t>
            </a:fld>
            <a:endParaRPr lang="en-US"/>
          </a:p>
        </p:txBody>
      </p:sp>
    </p:spTree>
    <p:extLst>
      <p:ext uri="{BB962C8B-B14F-4D97-AF65-F5344CB8AC3E}">
        <p14:creationId xmlns:p14="http://schemas.microsoft.com/office/powerpoint/2010/main" val="1833251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www.gale.com</a:t>
            </a:r>
            <a:r>
              <a:rPr lang="en-US" dirty="0"/>
              <a:t>, access through your institution</a:t>
            </a:r>
          </a:p>
          <a:p>
            <a:r>
              <a:rPr lang="en-US" dirty="0"/>
              <a:t>Show </a:t>
            </a:r>
            <a:r>
              <a:rPr lang="en-US"/>
              <a:t>the inspec</a:t>
            </a:r>
            <a:r>
              <a:rPr lang="en-US" dirty="0"/>
              <a:t>t</a:t>
            </a:r>
          </a:p>
        </p:txBody>
      </p:sp>
      <p:sp>
        <p:nvSpPr>
          <p:cNvPr id="4" name="Slide Number Placeholder 3"/>
          <p:cNvSpPr>
            <a:spLocks noGrp="1"/>
          </p:cNvSpPr>
          <p:nvPr>
            <p:ph type="sldNum" sz="quarter" idx="5"/>
          </p:nvPr>
        </p:nvSpPr>
        <p:spPr/>
        <p:txBody>
          <a:bodyPr/>
          <a:lstStyle/>
          <a:p>
            <a:fld id="{C21070C0-1BF7-4047-BDAA-7DDAED3DBB45}" type="slidenum">
              <a:rPr lang="en-US" smtClean="0"/>
              <a:t>14</a:t>
            </a:fld>
            <a:endParaRPr lang="en-US"/>
          </a:p>
        </p:txBody>
      </p:sp>
    </p:spTree>
    <p:extLst>
      <p:ext uri="{BB962C8B-B14F-4D97-AF65-F5344CB8AC3E}">
        <p14:creationId xmlns:p14="http://schemas.microsoft.com/office/powerpoint/2010/main" val="70663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11/19/25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242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11/19/25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45161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11/19/25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49156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11/19/25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4000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11/19/25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608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11/19/25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5516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11/19/25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5507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11/19/25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4561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11/19/25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661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11/19/25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574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11/19/25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20787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11/19/25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38703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royal.uk/media-centre/court-circulars%20(199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93/bib/bbt02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arta2124/Unlocking-Quantitative-Historical-Text-Data-From-the-Archives-to-Analysis-University-of-Florence.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Video 15" descr="Computer Servers">
            <a:extLst>
              <a:ext uri="{FF2B5EF4-FFF2-40B4-BE49-F238E27FC236}">
                <a16:creationId xmlns:a16="http://schemas.microsoft.com/office/drawing/2014/main" id="{BB0413CD-0D2B-D8B0-FC45-A61FFE589D9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0" y="15"/>
            <a:ext cx="12192000" cy="6857985"/>
          </a:xfrm>
          <a:prstGeom prst="rect">
            <a:avLst/>
          </a:prstGeom>
        </p:spPr>
      </p:pic>
      <p:sp>
        <p:nvSpPr>
          <p:cNvPr id="17" name="Rectangle 16">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7A7B-38FE-D637-4CF0-C9EE83A43013}"/>
              </a:ext>
            </a:extLst>
          </p:cNvPr>
          <p:cNvSpPr>
            <a:spLocks noGrp="1"/>
          </p:cNvSpPr>
          <p:nvPr>
            <p:ph type="ctrTitle"/>
          </p:nvPr>
        </p:nvSpPr>
        <p:spPr>
          <a:xfrm>
            <a:off x="704088" y="925907"/>
            <a:ext cx="3485776" cy="3830882"/>
          </a:xfrm>
        </p:spPr>
        <p:txBody>
          <a:bodyPr>
            <a:normAutofit/>
          </a:bodyPr>
          <a:lstStyle/>
          <a:p>
            <a:pPr>
              <a:lnSpc>
                <a:spcPct val="90000"/>
              </a:lnSpc>
            </a:pPr>
            <a:br>
              <a:rPr lang="en-US" sz="3300" dirty="0"/>
            </a:br>
            <a:br>
              <a:rPr lang="en-US" sz="3300" dirty="0"/>
            </a:br>
            <a:br>
              <a:rPr lang="en-US" sz="3300" dirty="0"/>
            </a:br>
            <a:br>
              <a:rPr lang="en-US" sz="3300" dirty="0"/>
            </a:br>
            <a:r>
              <a:rPr lang="en-US" sz="3300" dirty="0"/>
              <a:t>Session 1: </a:t>
            </a:r>
            <a:br>
              <a:rPr lang="en-US" sz="3300" dirty="0"/>
            </a:br>
            <a:r>
              <a:rPr lang="en-US" sz="3300" dirty="0"/>
              <a:t>Data Collection and Data Cleaning</a:t>
            </a:r>
          </a:p>
        </p:txBody>
      </p:sp>
      <p:sp>
        <p:nvSpPr>
          <p:cNvPr id="3" name="Subtitle 2">
            <a:extLst>
              <a:ext uri="{FF2B5EF4-FFF2-40B4-BE49-F238E27FC236}">
                <a16:creationId xmlns:a16="http://schemas.microsoft.com/office/drawing/2014/main" id="{84EBEF74-1EE1-D1F8-6946-682278C30BF1}"/>
              </a:ext>
            </a:extLst>
          </p:cNvPr>
          <p:cNvSpPr>
            <a:spLocks noGrp="1"/>
          </p:cNvSpPr>
          <p:nvPr>
            <p:ph type="subTitle" idx="1"/>
          </p:nvPr>
        </p:nvSpPr>
        <p:spPr>
          <a:xfrm>
            <a:off x="704087" y="4680321"/>
            <a:ext cx="4027569" cy="1660581"/>
          </a:xfrm>
        </p:spPr>
        <p:txBody>
          <a:bodyPr>
            <a:normAutofit fontScale="92500"/>
          </a:bodyPr>
          <a:lstStyle/>
          <a:p>
            <a:pPr algn="just"/>
            <a:r>
              <a:rPr lang="en-US" sz="1500" dirty="0"/>
              <a:t>Dr. Marta Pagnini, LSE &amp; King’s College London</a:t>
            </a:r>
          </a:p>
          <a:p>
            <a:endParaRPr lang="en-US" sz="1500" dirty="0"/>
          </a:p>
          <a:p>
            <a:pPr algn="just"/>
            <a:r>
              <a:rPr lang="en-US" sz="1500" dirty="0"/>
              <a:t>UNLOCKING QUANTITATIVE HISTORICAL TEXT DATA: FROM THE ARCHIVES TO ANALYSIS </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7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99ADE-2CEC-BCA9-B403-7B1BF2529D44}"/>
              </a:ext>
            </a:extLst>
          </p:cNvPr>
          <p:cNvSpPr>
            <a:spLocks noGrp="1"/>
          </p:cNvSpPr>
          <p:nvPr>
            <p:ph type="title"/>
          </p:nvPr>
        </p:nvSpPr>
        <p:spPr>
          <a:xfrm>
            <a:off x="4866968" y="914400"/>
            <a:ext cx="6627924" cy="1307592"/>
          </a:xfrm>
        </p:spPr>
        <p:txBody>
          <a:bodyPr>
            <a:normAutofit/>
          </a:bodyPr>
          <a:lstStyle/>
          <a:p>
            <a:r>
              <a:rPr lang="en-US" dirty="0"/>
              <a:t>Data collection</a:t>
            </a:r>
          </a:p>
        </p:txBody>
      </p:sp>
      <p:pic>
        <p:nvPicPr>
          <p:cNvPr id="33" name="Picture 32" descr="Rolls of Newspaper">
            <a:extLst>
              <a:ext uri="{FF2B5EF4-FFF2-40B4-BE49-F238E27FC236}">
                <a16:creationId xmlns:a16="http://schemas.microsoft.com/office/drawing/2014/main" id="{5CE751A5-AAFB-CF41-EA5C-BAAC9BA9C9F9}"/>
              </a:ext>
            </a:extLst>
          </p:cNvPr>
          <p:cNvPicPr>
            <a:picLocks noChangeAspect="1"/>
          </p:cNvPicPr>
          <p:nvPr/>
        </p:nvPicPr>
        <p:blipFill>
          <a:blip r:embed="rId2"/>
          <a:srcRect l="45750" r="13418" b="2"/>
          <a:stretch>
            <a:fillRect/>
          </a:stretch>
        </p:blipFill>
        <p:spPr>
          <a:xfrm>
            <a:off x="20" y="-17929"/>
            <a:ext cx="4206220" cy="6875929"/>
          </a:xfrm>
          <a:prstGeom prst="rect">
            <a:avLst/>
          </a:prstGeom>
        </p:spPr>
      </p:pic>
      <p:cxnSp>
        <p:nvCxnSpPr>
          <p:cNvPr id="34" name="Straight Connector 3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DF6354C-3873-6547-714C-0DBF667B71D6}"/>
              </a:ext>
            </a:extLst>
          </p:cNvPr>
          <p:cNvSpPr>
            <a:spLocks noGrp="1"/>
          </p:cNvSpPr>
          <p:nvPr>
            <p:ph idx="1"/>
          </p:nvPr>
        </p:nvSpPr>
        <p:spPr>
          <a:xfrm>
            <a:off x="4866968" y="2221992"/>
            <a:ext cx="6627924" cy="3739896"/>
          </a:xfrm>
        </p:spPr>
        <p:txBody>
          <a:bodyPr>
            <a:normAutofit/>
          </a:bodyPr>
          <a:lstStyle/>
          <a:p>
            <a:r>
              <a:rPr lang="en-US" dirty="0"/>
              <a:t>Newspapers as a source of historical longitudinal data</a:t>
            </a:r>
          </a:p>
          <a:p>
            <a:r>
              <a:rPr lang="en-US" dirty="0"/>
              <a:t>Official records: official gazettes, </a:t>
            </a:r>
            <a:r>
              <a:rPr lang="en-US" dirty="0" err="1"/>
              <a:t>cadastre</a:t>
            </a:r>
            <a:endParaRPr lang="en-US" dirty="0"/>
          </a:p>
          <a:p>
            <a:r>
              <a:rPr lang="en-US" dirty="0"/>
              <a:t>Historical archives of organizations: British Academy nomination data, data on club membership (Noble 2025). </a:t>
            </a:r>
          </a:p>
          <a:p>
            <a:r>
              <a:rPr lang="en-US" dirty="0"/>
              <a:t>What are the pros and cons?</a:t>
            </a:r>
          </a:p>
        </p:txBody>
      </p:sp>
      <p:cxnSp>
        <p:nvCxnSpPr>
          <p:cNvPr id="31" name="Straight Connector 30">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23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3811-5FF8-39D7-EC08-F54EA6EF2879}"/>
              </a:ext>
            </a:extLst>
          </p:cNvPr>
          <p:cNvSpPr>
            <a:spLocks noGrp="1"/>
          </p:cNvSpPr>
          <p:nvPr>
            <p:ph type="title"/>
          </p:nvPr>
        </p:nvSpPr>
        <p:spPr/>
        <p:txBody>
          <a:bodyPr/>
          <a:lstStyle/>
          <a:p>
            <a:r>
              <a:rPr lang="en-US" dirty="0"/>
              <a:t>Pros of collecting newspaper data</a:t>
            </a:r>
          </a:p>
        </p:txBody>
      </p:sp>
      <p:sp>
        <p:nvSpPr>
          <p:cNvPr id="3" name="Content Placeholder 2">
            <a:extLst>
              <a:ext uri="{FF2B5EF4-FFF2-40B4-BE49-F238E27FC236}">
                <a16:creationId xmlns:a16="http://schemas.microsoft.com/office/drawing/2014/main" id="{305BC2F8-B4BF-87E9-F8FF-6113831FB487}"/>
              </a:ext>
            </a:extLst>
          </p:cNvPr>
          <p:cNvSpPr>
            <a:spLocks noGrp="1"/>
          </p:cNvSpPr>
          <p:nvPr>
            <p:ph idx="1"/>
          </p:nvPr>
        </p:nvSpPr>
        <p:spPr/>
        <p:txBody>
          <a:bodyPr/>
          <a:lstStyle/>
          <a:p>
            <a:r>
              <a:rPr lang="en-US" dirty="0"/>
              <a:t>Easier access than private archive</a:t>
            </a:r>
          </a:p>
          <a:p>
            <a:r>
              <a:rPr lang="en-US" dirty="0"/>
              <a:t>Continuity over time </a:t>
            </a:r>
          </a:p>
          <a:p>
            <a:r>
              <a:rPr lang="en-US" dirty="0"/>
              <a:t>Use of digital archives (if accessible) </a:t>
            </a:r>
          </a:p>
          <a:p>
            <a:r>
              <a:rPr lang="en-US" dirty="0"/>
              <a:t>The Times:</a:t>
            </a:r>
          </a:p>
          <a:p>
            <a:pPr marL="0" indent="0">
              <a:buNone/>
            </a:pPr>
            <a:r>
              <a:rPr lang="en-US" dirty="0"/>
              <a:t> - Factiva: from 1980 onwards </a:t>
            </a:r>
          </a:p>
          <a:p>
            <a:pPr marL="0" indent="0">
              <a:buNone/>
            </a:pPr>
            <a:r>
              <a:rPr lang="en-US" dirty="0"/>
              <a:t> - Gale Times Digital Archives (1785 to 2019) </a:t>
            </a:r>
          </a:p>
          <a:p>
            <a:pPr marL="0" indent="0">
              <a:buNone/>
            </a:pPr>
            <a:r>
              <a:rPr lang="en-US" dirty="0"/>
              <a:t>- </a:t>
            </a:r>
            <a:r>
              <a:rPr lang="en-US" dirty="0">
                <a:hlinkClick r:id="rId2"/>
              </a:rPr>
              <a:t>https://www.royal.uk/media-centre/court-circulars </a:t>
            </a:r>
            <a:r>
              <a:rPr lang="en-US" dirty="0"/>
              <a:t> (1997 - today) </a:t>
            </a:r>
          </a:p>
        </p:txBody>
      </p:sp>
    </p:spTree>
    <p:extLst>
      <p:ext uri="{BB962C8B-B14F-4D97-AF65-F5344CB8AC3E}">
        <p14:creationId xmlns:p14="http://schemas.microsoft.com/office/powerpoint/2010/main" val="424765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5F79-7D91-63E9-394E-F7DCDD0A915B}"/>
              </a:ext>
            </a:extLst>
          </p:cNvPr>
          <p:cNvSpPr>
            <a:spLocks noGrp="1"/>
          </p:cNvSpPr>
          <p:nvPr>
            <p:ph type="title"/>
          </p:nvPr>
        </p:nvSpPr>
        <p:spPr/>
        <p:txBody>
          <a:bodyPr/>
          <a:lstStyle/>
          <a:p>
            <a:r>
              <a:rPr lang="en-US" dirty="0"/>
              <a:t>WEB-SCRAPING</a:t>
            </a:r>
          </a:p>
        </p:txBody>
      </p:sp>
      <p:sp>
        <p:nvSpPr>
          <p:cNvPr id="3" name="Content Placeholder 2">
            <a:extLst>
              <a:ext uri="{FF2B5EF4-FFF2-40B4-BE49-F238E27FC236}">
                <a16:creationId xmlns:a16="http://schemas.microsoft.com/office/drawing/2014/main" id="{DA5D5CBA-7C57-00A7-ED47-8BE335E51E82}"/>
              </a:ext>
            </a:extLst>
          </p:cNvPr>
          <p:cNvSpPr>
            <a:spLocks noGrp="1"/>
          </p:cNvSpPr>
          <p:nvPr>
            <p:ph idx="1"/>
          </p:nvPr>
        </p:nvSpPr>
        <p:spPr/>
        <p:txBody>
          <a:bodyPr/>
          <a:lstStyle/>
          <a:p>
            <a:r>
              <a:rPr lang="en-US" dirty="0"/>
              <a:t>Does anyone know what web-scraping is?</a:t>
            </a:r>
          </a:p>
        </p:txBody>
      </p:sp>
    </p:spTree>
    <p:extLst>
      <p:ext uri="{BB962C8B-B14F-4D97-AF65-F5344CB8AC3E}">
        <p14:creationId xmlns:p14="http://schemas.microsoft.com/office/powerpoint/2010/main" val="2771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5AE4F-BD3E-4B47-3F32-A274C1892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D2852-5DB5-019F-69E0-F8D0C0CF4493}"/>
              </a:ext>
            </a:extLst>
          </p:cNvPr>
          <p:cNvSpPr>
            <a:spLocks noGrp="1"/>
          </p:cNvSpPr>
          <p:nvPr>
            <p:ph type="title"/>
          </p:nvPr>
        </p:nvSpPr>
        <p:spPr/>
        <p:txBody>
          <a:bodyPr/>
          <a:lstStyle/>
          <a:p>
            <a:r>
              <a:rPr lang="en-US" dirty="0"/>
              <a:t>WEB-SCRAPING</a:t>
            </a:r>
          </a:p>
        </p:txBody>
      </p:sp>
      <p:sp>
        <p:nvSpPr>
          <p:cNvPr id="3" name="Content Placeholder 2">
            <a:extLst>
              <a:ext uri="{FF2B5EF4-FFF2-40B4-BE49-F238E27FC236}">
                <a16:creationId xmlns:a16="http://schemas.microsoft.com/office/drawing/2014/main" id="{B37E6ABA-03F2-23F6-F337-584751B2FF6D}"/>
              </a:ext>
            </a:extLst>
          </p:cNvPr>
          <p:cNvSpPr>
            <a:spLocks noGrp="1"/>
          </p:cNvSpPr>
          <p:nvPr>
            <p:ph idx="1"/>
          </p:nvPr>
        </p:nvSpPr>
        <p:spPr/>
        <p:txBody>
          <a:bodyPr/>
          <a:lstStyle/>
          <a:p>
            <a:r>
              <a:rPr lang="en-US" dirty="0"/>
              <a:t>Does anyone know what web-scraping is? Has anyone used it?</a:t>
            </a:r>
          </a:p>
          <a:p>
            <a:r>
              <a:rPr lang="en-US" dirty="0"/>
              <a:t>“The process of extracting and combining contents of interest from the Web in a systematic way. In such a process, a software agent, also known as Web robot, mimics the browsing interaction between the Web servers and the human in conventional Web traversal. Step by step, the robot accesses as many Web sites as needed, parses their contents to find and extract data of interest and structures those contents as desired.” (</a:t>
            </a:r>
            <a:r>
              <a:rPr lang="en-US" dirty="0" err="1"/>
              <a:t>Glez</a:t>
            </a:r>
            <a:r>
              <a:rPr lang="en-US" dirty="0"/>
              <a:t>-Peña et al 2014)</a:t>
            </a:r>
          </a:p>
          <a:p>
            <a:r>
              <a:rPr lang="en-US" dirty="0"/>
              <a:t>Need to be very careful! Grey area. Infringement of copyright, privacy laws (e.g. scraping private page like Instagram) </a:t>
            </a:r>
          </a:p>
          <a:p>
            <a:r>
              <a:rPr lang="en-US" dirty="0"/>
              <a:t>Only use for public data</a:t>
            </a:r>
          </a:p>
        </p:txBody>
      </p:sp>
    </p:spTree>
    <p:extLst>
      <p:ext uri="{BB962C8B-B14F-4D97-AF65-F5344CB8AC3E}">
        <p14:creationId xmlns:p14="http://schemas.microsoft.com/office/powerpoint/2010/main" val="301300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68875-9BD8-4932-0C4F-64C9B9ED80E2}"/>
              </a:ext>
            </a:extLst>
          </p:cNvPr>
          <p:cNvSpPr>
            <a:spLocks noGrp="1"/>
          </p:cNvSpPr>
          <p:nvPr>
            <p:ph idx="1"/>
          </p:nvPr>
        </p:nvSpPr>
        <p:spPr>
          <a:xfrm>
            <a:off x="750367" y="2175546"/>
            <a:ext cx="10691265" cy="3739896"/>
          </a:xfrm>
        </p:spPr>
        <p:txBody>
          <a:bodyPr>
            <a:normAutofit lnSpcReduction="10000"/>
          </a:bodyPr>
          <a:lstStyle/>
          <a:p>
            <a:r>
              <a:rPr lang="en-GB" dirty="0"/>
              <a:t>clicked ‘advanced search’ </a:t>
            </a:r>
          </a:p>
          <a:p>
            <a:r>
              <a:rPr lang="en-GB" dirty="0"/>
              <a:t>wrote ‘Court Circular’ in the ‘Terms’ section</a:t>
            </a:r>
          </a:p>
          <a:p>
            <a:r>
              <a:rPr lang="en-GB" dirty="0"/>
              <a:t>selected ‘Document Title’ in the ‘Field’ </a:t>
            </a:r>
          </a:p>
          <a:p>
            <a:r>
              <a:rPr lang="en-GB" dirty="0"/>
              <a:t>Under the ‘Publication date(s)’ section, I specified the time interval during which the Court Circular was published</a:t>
            </a:r>
          </a:p>
          <a:p>
            <a:r>
              <a:rPr lang="en-GB" dirty="0"/>
              <a:t>The advanced search then resulted in a list of hyperlinks named </a:t>
            </a:r>
            <a:r>
              <a:rPr lang="en-GB" i="1" dirty="0"/>
              <a:t>Court Circular </a:t>
            </a:r>
            <a:r>
              <a:rPr lang="en-GB" dirty="0"/>
              <a:t>(in blue), and by clicking each of them I could access the Court Circular from a specific day (Figure 3.4). </a:t>
            </a:r>
          </a:p>
          <a:p>
            <a:r>
              <a:rPr lang="en-GB" dirty="0"/>
              <a:t>After clicking the blue hyperlink named ‘Court Circular’, the website redirected me to specific images of the Court Circular. </a:t>
            </a:r>
          </a:p>
          <a:p>
            <a:endParaRPr lang="en-US" dirty="0"/>
          </a:p>
        </p:txBody>
      </p:sp>
      <p:sp>
        <p:nvSpPr>
          <p:cNvPr id="2" name="TextBox 1">
            <a:extLst>
              <a:ext uri="{FF2B5EF4-FFF2-40B4-BE49-F238E27FC236}">
                <a16:creationId xmlns:a16="http://schemas.microsoft.com/office/drawing/2014/main" id="{B912A7D5-E7BD-9E15-E967-68689A835ED7}"/>
              </a:ext>
            </a:extLst>
          </p:cNvPr>
          <p:cNvSpPr txBox="1"/>
          <p:nvPr/>
        </p:nvSpPr>
        <p:spPr>
          <a:xfrm>
            <a:off x="750366" y="942558"/>
            <a:ext cx="8952433" cy="646331"/>
          </a:xfrm>
          <a:prstGeom prst="rect">
            <a:avLst/>
          </a:prstGeom>
          <a:noFill/>
        </p:spPr>
        <p:txBody>
          <a:bodyPr wrap="square" rtlCol="0">
            <a:spAutoFit/>
          </a:bodyPr>
          <a:lstStyle/>
          <a:p>
            <a:r>
              <a:rPr lang="en-US" sz="3600" b="1" dirty="0"/>
              <a:t>Web-scraping the Court Circular </a:t>
            </a:r>
          </a:p>
        </p:txBody>
      </p:sp>
    </p:spTree>
    <p:extLst>
      <p:ext uri="{BB962C8B-B14F-4D97-AF65-F5344CB8AC3E}">
        <p14:creationId xmlns:p14="http://schemas.microsoft.com/office/powerpoint/2010/main" val="39400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AI-generated content may be incorrect.">
            <a:extLst>
              <a:ext uri="{FF2B5EF4-FFF2-40B4-BE49-F238E27FC236}">
                <a16:creationId xmlns:a16="http://schemas.microsoft.com/office/drawing/2014/main" id="{6E8D32A3-46DC-ACD8-5C15-9D71D3A69BB6}"/>
              </a:ext>
            </a:extLst>
          </p:cNvPr>
          <p:cNvPicPr>
            <a:picLocks noGrp="1" noChangeAspect="1"/>
          </p:cNvPicPr>
          <p:nvPr>
            <p:ph idx="1"/>
          </p:nvPr>
        </p:nvPicPr>
        <p:blipFill>
          <a:blip r:embed="rId2"/>
          <a:srcRect t="3167" r="1" b="41286"/>
          <a:stretch>
            <a:fillRect/>
          </a:stretch>
        </p:blipFill>
        <p:spPr>
          <a:xfrm>
            <a:off x="800100" y="361956"/>
            <a:ext cx="10905044" cy="6134088"/>
          </a:xfrm>
          <a:prstGeom prst="rect">
            <a:avLst/>
          </a:prstGeom>
        </p:spPr>
      </p:pic>
    </p:spTree>
    <p:extLst>
      <p:ext uri="{BB962C8B-B14F-4D97-AF65-F5344CB8AC3E}">
        <p14:creationId xmlns:p14="http://schemas.microsoft.com/office/powerpoint/2010/main" val="161116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3C95E9B8-9FF6-FC35-30F0-E1075AB37371}"/>
              </a:ext>
            </a:extLst>
          </p:cNvPr>
          <p:cNvPicPr>
            <a:picLocks noGrp="1" noChangeAspect="1"/>
          </p:cNvPicPr>
          <p:nvPr>
            <p:ph idx="1"/>
          </p:nvPr>
        </p:nvPicPr>
        <p:blipFill>
          <a:blip r:embed="rId2"/>
          <a:srcRect t="1356" b="38160"/>
          <a:stretch>
            <a:fillRect/>
          </a:stretch>
        </p:blipFill>
        <p:spPr>
          <a:xfrm>
            <a:off x="1010855" y="450056"/>
            <a:ext cx="10591800" cy="5957888"/>
          </a:xfrm>
          <a:prstGeom prst="rect">
            <a:avLst/>
          </a:prstGeom>
        </p:spPr>
      </p:pic>
    </p:spTree>
    <p:extLst>
      <p:ext uri="{BB962C8B-B14F-4D97-AF65-F5344CB8AC3E}">
        <p14:creationId xmlns:p14="http://schemas.microsoft.com/office/powerpoint/2010/main" val="2081303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2FDEF9B2-E11F-D64C-2F29-0CF0CE658A82}"/>
              </a:ext>
            </a:extLst>
          </p:cNvPr>
          <p:cNvPicPr>
            <a:picLocks noGrp="1" noChangeAspect="1"/>
          </p:cNvPicPr>
          <p:nvPr>
            <p:ph idx="1"/>
          </p:nvPr>
        </p:nvPicPr>
        <p:blipFill>
          <a:blip r:embed="rId2"/>
          <a:stretch>
            <a:fillRect/>
          </a:stretch>
        </p:blipFill>
        <p:spPr>
          <a:xfrm>
            <a:off x="1868044" y="1076044"/>
            <a:ext cx="7956599" cy="4235557"/>
          </a:xfrm>
        </p:spPr>
      </p:pic>
    </p:spTree>
    <p:extLst>
      <p:ext uri="{BB962C8B-B14F-4D97-AF65-F5344CB8AC3E}">
        <p14:creationId xmlns:p14="http://schemas.microsoft.com/office/powerpoint/2010/main" val="176382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006E-9883-C635-4B96-B68C161DE178}"/>
              </a:ext>
            </a:extLst>
          </p:cNvPr>
          <p:cNvSpPr>
            <a:spLocks noGrp="1"/>
          </p:cNvSpPr>
          <p:nvPr>
            <p:ph type="title"/>
          </p:nvPr>
        </p:nvSpPr>
        <p:spPr/>
        <p:txBody>
          <a:bodyPr>
            <a:normAutofit fontScale="90000"/>
          </a:bodyPr>
          <a:lstStyle/>
          <a:p>
            <a:r>
              <a:rPr lang="en-US" dirty="0"/>
              <a:t>The case study of the Library of Congress</a:t>
            </a:r>
            <a:br>
              <a:rPr lang="en-US" dirty="0"/>
            </a:br>
            <a:endParaRPr lang="en-US" dirty="0"/>
          </a:p>
        </p:txBody>
      </p:sp>
      <p:sp>
        <p:nvSpPr>
          <p:cNvPr id="3" name="Content Placeholder 2">
            <a:extLst>
              <a:ext uri="{FF2B5EF4-FFF2-40B4-BE49-F238E27FC236}">
                <a16:creationId xmlns:a16="http://schemas.microsoft.com/office/drawing/2014/main" id="{5F8F18D3-24F7-A789-54FB-EB79B6888FDF}"/>
              </a:ext>
            </a:extLst>
          </p:cNvPr>
          <p:cNvSpPr>
            <a:spLocks noGrp="1"/>
          </p:cNvSpPr>
          <p:nvPr>
            <p:ph idx="1"/>
          </p:nvPr>
        </p:nvSpPr>
        <p:spPr/>
        <p:txBody>
          <a:bodyPr/>
          <a:lstStyle/>
          <a:p>
            <a:r>
              <a:rPr lang="en-US" dirty="0"/>
              <a:t>API</a:t>
            </a:r>
          </a:p>
          <a:p>
            <a:endParaRPr lang="en-US" dirty="0"/>
          </a:p>
          <a:p>
            <a:r>
              <a:rPr lang="en-US" dirty="0"/>
              <a:t> https://</a:t>
            </a:r>
            <a:r>
              <a:rPr lang="en-US" dirty="0" err="1"/>
              <a:t>libraryofcongress.github.io</a:t>
            </a:r>
            <a:r>
              <a:rPr lang="en-US" dirty="0"/>
              <a:t>/data-exploration/loc.gov%20JSON%20API/</a:t>
            </a:r>
            <a:r>
              <a:rPr lang="en-US" dirty="0" err="1"/>
              <a:t>Chronicling_America</a:t>
            </a:r>
            <a:r>
              <a:rPr lang="en-US" dirty="0"/>
              <a:t>/</a:t>
            </a:r>
            <a:r>
              <a:rPr lang="en-US" dirty="0" err="1"/>
              <a:t>README.html</a:t>
            </a:r>
            <a:endParaRPr lang="en-US" dirty="0"/>
          </a:p>
        </p:txBody>
      </p:sp>
    </p:spTree>
    <p:extLst>
      <p:ext uri="{BB962C8B-B14F-4D97-AF65-F5344CB8AC3E}">
        <p14:creationId xmlns:p14="http://schemas.microsoft.com/office/powerpoint/2010/main" val="1246076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BE5F-E110-3314-0DB5-CA252CAB2303}"/>
              </a:ext>
            </a:extLst>
          </p:cNvPr>
          <p:cNvSpPr>
            <a:spLocks noGrp="1"/>
          </p:cNvSpPr>
          <p:nvPr>
            <p:ph type="title"/>
          </p:nvPr>
        </p:nvSpPr>
        <p:spPr/>
        <p:txBody>
          <a:bodyPr>
            <a:normAutofit fontScale="90000"/>
          </a:bodyPr>
          <a:lstStyle/>
          <a:p>
            <a:r>
              <a:rPr lang="en-US" dirty="0"/>
              <a:t>Transformation of images into text with </a:t>
            </a:r>
            <a:r>
              <a:rPr lang="en-US" dirty="0" err="1"/>
              <a:t>ocr</a:t>
            </a:r>
            <a:r>
              <a:rPr lang="en-US" dirty="0"/>
              <a:t> and text segmentation: the case of the court circular</a:t>
            </a:r>
          </a:p>
        </p:txBody>
      </p:sp>
      <p:sp>
        <p:nvSpPr>
          <p:cNvPr id="3" name="Content Placeholder 2">
            <a:extLst>
              <a:ext uri="{FF2B5EF4-FFF2-40B4-BE49-F238E27FC236}">
                <a16:creationId xmlns:a16="http://schemas.microsoft.com/office/drawing/2014/main" id="{C5DAA5B8-7A16-9152-1BA4-02FDBF154B54}"/>
              </a:ext>
            </a:extLst>
          </p:cNvPr>
          <p:cNvSpPr>
            <a:spLocks noGrp="1"/>
          </p:cNvSpPr>
          <p:nvPr>
            <p:ph idx="1"/>
          </p:nvPr>
        </p:nvSpPr>
        <p:spPr>
          <a:xfrm>
            <a:off x="700635" y="2766061"/>
            <a:ext cx="10691265" cy="3739896"/>
          </a:xfrm>
        </p:spPr>
        <p:txBody>
          <a:bodyPr/>
          <a:lstStyle/>
          <a:p>
            <a:r>
              <a:rPr lang="en-US" dirty="0"/>
              <a:t>Issues with in-built OCR algorithms in digital archives. I run tests to check which OCR worked best, including Tesseract (in R), and Google Vision.</a:t>
            </a:r>
          </a:p>
          <a:p>
            <a:r>
              <a:rPr lang="en-US" dirty="0"/>
              <a:t>Built a model to distinguish between events and non-events (we will see how to run similar models tomorrow) </a:t>
            </a:r>
          </a:p>
          <a:p>
            <a:r>
              <a:rPr lang="en-US" dirty="0"/>
              <a:t>How do I get events? Any ideas? Try to think about strategies for 5 – 10 minutes</a:t>
            </a:r>
          </a:p>
          <a:p>
            <a:endParaRPr lang="en-US" dirty="0"/>
          </a:p>
        </p:txBody>
      </p:sp>
    </p:spTree>
    <p:extLst>
      <p:ext uri="{BB962C8B-B14F-4D97-AF65-F5344CB8AC3E}">
        <p14:creationId xmlns:p14="http://schemas.microsoft.com/office/powerpoint/2010/main" val="64185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14D5-67E4-4EFC-E3A2-6B2987DA5B9B}"/>
              </a:ext>
            </a:extLst>
          </p:cNvPr>
          <p:cNvSpPr>
            <a:spLocks noGrp="1"/>
          </p:cNvSpPr>
          <p:nvPr>
            <p:ph type="title"/>
          </p:nvPr>
        </p:nvSpPr>
        <p:spPr/>
        <p:txBody>
          <a:bodyPr/>
          <a:lstStyle/>
          <a:p>
            <a:r>
              <a:rPr lang="en-US" dirty="0"/>
              <a:t>Let’s get to know each other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3A5C54EF-FD82-18CF-F572-714C37D6A7D1}"/>
              </a:ext>
            </a:extLst>
          </p:cNvPr>
          <p:cNvSpPr>
            <a:spLocks noGrp="1"/>
          </p:cNvSpPr>
          <p:nvPr>
            <p:ph idx="1"/>
          </p:nvPr>
        </p:nvSpPr>
        <p:spPr/>
        <p:txBody>
          <a:bodyPr>
            <a:normAutofit/>
          </a:bodyPr>
          <a:lstStyle/>
          <a:p>
            <a:r>
              <a:rPr lang="en-US" sz="3200" dirty="0"/>
              <a:t>Introductions: name, where are you from, PhD year, your research interests, what would you like to learn in this course, anything you want to share</a:t>
            </a:r>
          </a:p>
        </p:txBody>
      </p:sp>
    </p:spTree>
    <p:extLst>
      <p:ext uri="{BB962C8B-B14F-4D97-AF65-F5344CB8AC3E}">
        <p14:creationId xmlns:p14="http://schemas.microsoft.com/office/powerpoint/2010/main" val="175068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ACF9-A28B-B743-E18A-D83423AFF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0680E-C07C-5970-DFC4-D6FB5E5F731B}"/>
              </a:ext>
            </a:extLst>
          </p:cNvPr>
          <p:cNvSpPr>
            <a:spLocks noGrp="1"/>
          </p:cNvSpPr>
          <p:nvPr>
            <p:ph type="title"/>
          </p:nvPr>
        </p:nvSpPr>
        <p:spPr/>
        <p:txBody>
          <a:bodyPr>
            <a:normAutofit fontScale="90000"/>
          </a:bodyPr>
          <a:lstStyle/>
          <a:p>
            <a:r>
              <a:rPr lang="en-US" dirty="0"/>
              <a:t>Transformation of images into text with </a:t>
            </a:r>
            <a:r>
              <a:rPr lang="en-US" dirty="0" err="1"/>
              <a:t>ocr</a:t>
            </a:r>
            <a:r>
              <a:rPr lang="en-US" dirty="0"/>
              <a:t> and text segmentation: the case of the court circular</a:t>
            </a:r>
          </a:p>
        </p:txBody>
      </p:sp>
      <p:sp>
        <p:nvSpPr>
          <p:cNvPr id="3" name="Content Placeholder 2">
            <a:extLst>
              <a:ext uri="{FF2B5EF4-FFF2-40B4-BE49-F238E27FC236}">
                <a16:creationId xmlns:a16="http://schemas.microsoft.com/office/drawing/2014/main" id="{36BEAC29-817E-0508-E499-1E33BA0F7CFE}"/>
              </a:ext>
            </a:extLst>
          </p:cNvPr>
          <p:cNvSpPr>
            <a:spLocks noGrp="1"/>
          </p:cNvSpPr>
          <p:nvPr>
            <p:ph idx="1"/>
          </p:nvPr>
        </p:nvSpPr>
        <p:spPr>
          <a:xfrm>
            <a:off x="700635" y="2766061"/>
            <a:ext cx="10691265" cy="3739896"/>
          </a:xfrm>
        </p:spPr>
        <p:txBody>
          <a:bodyPr/>
          <a:lstStyle/>
          <a:p>
            <a:r>
              <a:rPr lang="en-US" dirty="0"/>
              <a:t>Issues with in-built OCR algorithms in digital archives. I run tests to check which OCR worked best, including Tesseract (in R), and Google Vision.</a:t>
            </a:r>
          </a:p>
          <a:p>
            <a:r>
              <a:rPr lang="en-US" dirty="0"/>
              <a:t>Built a model to distinguish between events and non-events (we will see how to run similar models tomorrow) </a:t>
            </a:r>
          </a:p>
          <a:p>
            <a:r>
              <a:rPr lang="en-US" dirty="0"/>
              <a:t>How do I get events? Any ideas? Try to think about strategies for 5 – 10 minutes</a:t>
            </a:r>
          </a:p>
          <a:p>
            <a:r>
              <a:rPr lang="en-US" dirty="0"/>
              <a:t>Use of Google Vision </a:t>
            </a:r>
            <a:r>
              <a:rPr lang="en-US" dirty="0" err="1"/>
              <a:t>document_text</a:t>
            </a:r>
            <a:r>
              <a:rPr lang="en-US" dirty="0"/>
              <a:t> function that segments text into existing paragraphs </a:t>
            </a:r>
          </a:p>
          <a:p>
            <a:endParaRPr lang="en-US" dirty="0"/>
          </a:p>
        </p:txBody>
      </p:sp>
    </p:spTree>
    <p:extLst>
      <p:ext uri="{BB962C8B-B14F-4D97-AF65-F5344CB8AC3E}">
        <p14:creationId xmlns:p14="http://schemas.microsoft.com/office/powerpoint/2010/main" val="3945871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02D15-6CE5-832E-2317-09C29448CD68}"/>
              </a:ext>
            </a:extLst>
          </p:cNvPr>
          <p:cNvSpPr>
            <a:spLocks noGrp="1"/>
          </p:cNvSpPr>
          <p:nvPr>
            <p:ph type="title"/>
          </p:nvPr>
        </p:nvSpPr>
        <p:spPr>
          <a:xfrm>
            <a:off x="704088" y="905256"/>
            <a:ext cx="2834979" cy="5218679"/>
          </a:xfrm>
        </p:spPr>
        <p:txBody>
          <a:bodyPr>
            <a:normAutofit/>
          </a:bodyPr>
          <a:lstStyle/>
          <a:p>
            <a:r>
              <a:rPr lang="en-US" sz="3200"/>
              <a:t>references</a:t>
            </a:r>
          </a:p>
        </p:txBody>
      </p:sp>
      <p:sp>
        <p:nvSpPr>
          <p:cNvPr id="5" name="Rectangle 2">
            <a:extLst>
              <a:ext uri="{FF2B5EF4-FFF2-40B4-BE49-F238E27FC236}">
                <a16:creationId xmlns:a16="http://schemas.microsoft.com/office/drawing/2014/main" id="{B0EEC14B-C797-E6C2-6E10-2D0983EFB433}"/>
              </a:ext>
            </a:extLst>
          </p:cNvPr>
          <p:cNvSpPr>
            <a:spLocks noGrp="1" noChangeArrowheads="1"/>
          </p:cNvSpPr>
          <p:nvPr>
            <p:ph idx="1"/>
          </p:nvPr>
        </p:nvSpPr>
        <p:spPr bwMode="auto">
          <a:xfrm>
            <a:off x="3843866" y="905256"/>
            <a:ext cx="7644046" cy="52562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kumimoji="0" lang="en-US" altLang="en-US" b="0" i="0" u="none" strike="noStrike" cap="none" normalizeH="0" baseline="0" dirty="0">
                <a:ln>
                  <a:noFill/>
                </a:ln>
                <a:effectLst/>
                <a:latin typeface="Source Sans Pro" panose="020B0503030403020204" pitchFamily="34" charset="0"/>
              </a:rPr>
              <a:t>Daniel </a:t>
            </a:r>
            <a:r>
              <a:rPr kumimoji="0" lang="en-US" altLang="en-US" b="0" i="0" u="none" strike="noStrike" cap="none" normalizeH="0" baseline="0" dirty="0" err="1">
                <a:ln>
                  <a:noFill/>
                </a:ln>
                <a:effectLst/>
                <a:latin typeface="Source Sans Pro" panose="020B0503030403020204" pitchFamily="34" charset="0"/>
              </a:rPr>
              <a:t>Glez</a:t>
            </a:r>
            <a:r>
              <a:rPr kumimoji="0" lang="en-US" altLang="en-US" b="0" i="0" u="none" strike="noStrike" cap="none" normalizeH="0" baseline="0" dirty="0">
                <a:ln>
                  <a:noFill/>
                </a:ln>
                <a:effectLst/>
                <a:latin typeface="Source Sans Pro" panose="020B0503030403020204" pitchFamily="34" charset="0"/>
              </a:rPr>
              <a:t>-Peña, Anália Lourenço, Hugo López-Fernández, Miguel </a:t>
            </a:r>
            <a:r>
              <a:rPr kumimoji="0" lang="en-US" altLang="en-US" b="0" i="0" u="none" strike="noStrike" cap="none" normalizeH="0" baseline="0" dirty="0" err="1">
                <a:ln>
                  <a:noFill/>
                </a:ln>
                <a:effectLst/>
                <a:latin typeface="Source Sans Pro" panose="020B0503030403020204" pitchFamily="34" charset="0"/>
              </a:rPr>
              <a:t>Reboiro</a:t>
            </a:r>
            <a:r>
              <a:rPr kumimoji="0" lang="en-US" altLang="en-US" b="0" i="0" u="none" strike="noStrike" cap="none" normalizeH="0" baseline="0" dirty="0">
                <a:ln>
                  <a:noFill/>
                </a:ln>
                <a:effectLst/>
                <a:latin typeface="Source Sans Pro" panose="020B0503030403020204" pitchFamily="34" charset="0"/>
              </a:rPr>
              <a:t>-Jato, Florentino </a:t>
            </a:r>
            <a:r>
              <a:rPr kumimoji="0" lang="en-US" altLang="en-US" b="0" i="0" u="none" strike="noStrike" cap="none" normalizeH="0" baseline="0" dirty="0" err="1">
                <a:ln>
                  <a:noFill/>
                </a:ln>
                <a:effectLst/>
                <a:latin typeface="Source Sans Pro" panose="020B0503030403020204" pitchFamily="34" charset="0"/>
              </a:rPr>
              <a:t>Fdez</a:t>
            </a:r>
            <a:r>
              <a:rPr kumimoji="0" lang="en-US" altLang="en-US" b="0" i="0" u="none" strike="noStrike" cap="none" normalizeH="0" baseline="0" dirty="0">
                <a:ln>
                  <a:noFill/>
                </a:ln>
                <a:effectLst/>
                <a:latin typeface="Source Sans Pro" panose="020B0503030403020204" pitchFamily="34" charset="0"/>
              </a:rPr>
              <a:t>-Riverola, Web scraping technologies in an API world, </a:t>
            </a:r>
            <a:r>
              <a:rPr kumimoji="0" lang="en-US" altLang="en-US" b="0" i="1" u="none" strike="noStrike" cap="none" normalizeH="0" baseline="0" dirty="0">
                <a:ln>
                  <a:noFill/>
                </a:ln>
                <a:effectLst/>
                <a:latin typeface="Source Sans Pro" panose="020B0503030403020204" pitchFamily="34" charset="0"/>
              </a:rPr>
              <a:t>Briefings in Bioinformatics</a:t>
            </a:r>
            <a:r>
              <a:rPr kumimoji="0" lang="en-US" altLang="en-US" b="0" i="0" u="none" strike="noStrike" cap="none" normalizeH="0" baseline="0" dirty="0">
                <a:ln>
                  <a:noFill/>
                </a:ln>
                <a:effectLst/>
                <a:latin typeface="Source Sans Pro" panose="020B0503030403020204" pitchFamily="34" charset="0"/>
              </a:rPr>
              <a:t>, Volume 15, Issue 5, September 2014, Pages 788–797, </a:t>
            </a:r>
            <a:r>
              <a:rPr kumimoji="0" lang="en-US" altLang="en-US" b="0" i="0" u="none" strike="noStrike" cap="none" normalizeH="0" baseline="0" dirty="0">
                <a:ln>
                  <a:noFill/>
                </a:ln>
                <a:effectLst/>
                <a:latin typeface="Source Sans Pro" panose="020B0503030403020204" pitchFamily="34" charset="0"/>
                <a:hlinkClick r:id="rId2"/>
              </a:rPr>
              <a:t>https://doi.org/10.1093/bib/bbt026</a:t>
            </a:r>
            <a:endParaRPr kumimoji="0" lang="en-US" altLang="en-US" b="0" i="0" u="none" strike="noStrike" cap="none" normalizeH="0" baseline="0" dirty="0">
              <a:ln>
                <a:noFill/>
              </a:ln>
              <a:effectLst/>
              <a:latin typeface="Source Sans Pro" panose="020B0503030403020204" pitchFamily="34" charset="0"/>
            </a:endParaRPr>
          </a:p>
          <a:p>
            <a:pPr>
              <a:spcAft>
                <a:spcPts val="600"/>
              </a:spcAft>
            </a:pPr>
            <a:r>
              <a:rPr lang="en-US" altLang="en-US" dirty="0">
                <a:latin typeface="Source Sans Pro" panose="020B0503030403020204" pitchFamily="34" charset="0"/>
              </a:rPr>
              <a:t>Marta Pagnini, 2025, Chapter 3: Methodological Reflections in: </a:t>
            </a:r>
            <a:r>
              <a:rPr lang="en-US" altLang="en-US" i="1" dirty="0">
                <a:latin typeface="Source Sans Pro" panose="020B0503030403020204" pitchFamily="34" charset="0"/>
              </a:rPr>
              <a:t>The Royal Touch: Consecration, Self-Legitimation, and Nation-Building in Royal Events. </a:t>
            </a:r>
            <a:endParaRPr kumimoji="0" lang="en-US" altLang="en-US" b="0" i="1" u="none" strike="noStrike" cap="none" normalizeH="0" baseline="0" dirty="0">
              <a:ln>
                <a:noFill/>
              </a:ln>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20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D782-558B-E0B4-1400-647AC52B76D5}"/>
              </a:ext>
            </a:extLst>
          </p:cNvPr>
          <p:cNvSpPr>
            <a:spLocks noGrp="1"/>
          </p:cNvSpPr>
          <p:nvPr>
            <p:ph type="title"/>
          </p:nvPr>
        </p:nvSpPr>
        <p:spPr/>
        <p:txBody>
          <a:bodyPr/>
          <a:lstStyle/>
          <a:p>
            <a:r>
              <a:rPr lang="en-US" dirty="0"/>
              <a:t>About me and my research</a:t>
            </a:r>
          </a:p>
        </p:txBody>
      </p:sp>
      <p:sp>
        <p:nvSpPr>
          <p:cNvPr id="3" name="Content Placeholder 2">
            <a:extLst>
              <a:ext uri="{FF2B5EF4-FFF2-40B4-BE49-F238E27FC236}">
                <a16:creationId xmlns:a16="http://schemas.microsoft.com/office/drawing/2014/main" id="{F8F9A96E-3253-B60E-1438-EFF4D8B14A8D}"/>
              </a:ext>
            </a:extLst>
          </p:cNvPr>
          <p:cNvSpPr>
            <a:spLocks noGrp="1"/>
          </p:cNvSpPr>
          <p:nvPr>
            <p:ph idx="1"/>
          </p:nvPr>
        </p:nvSpPr>
        <p:spPr>
          <a:xfrm>
            <a:off x="700635" y="1662545"/>
            <a:ext cx="10691265" cy="4524499"/>
          </a:xfrm>
        </p:spPr>
        <p:txBody>
          <a:bodyPr>
            <a:normAutofit/>
          </a:bodyPr>
          <a:lstStyle/>
          <a:p>
            <a:r>
              <a:rPr lang="en-US" dirty="0"/>
              <a:t>Hello! I am Marta!</a:t>
            </a:r>
          </a:p>
          <a:p>
            <a:r>
              <a:rPr lang="en-US" dirty="0"/>
              <a:t>Studied IR in Pisa, then Sociology in Paris-IV Sorbonne, and studied at the LSE ever since for MSc and PhD</a:t>
            </a:r>
          </a:p>
          <a:p>
            <a:r>
              <a:rPr lang="en-US" dirty="0"/>
              <a:t>Sociology of elites: how do elite actors survive over time/navigate social change? Research interests in old/traditional elite actors</a:t>
            </a:r>
          </a:p>
          <a:p>
            <a:r>
              <a:rPr lang="en-US" dirty="0"/>
              <a:t>Focus of the PhD was the British monarchy, and collaborative research focused on economic elites (forthcoming SER) and on elite academic institutions (networks of the British Academy, 1904 – 1919, with Mike Savage, submitted in EHR)</a:t>
            </a:r>
          </a:p>
          <a:p>
            <a:r>
              <a:rPr lang="en-US" dirty="0"/>
              <a:t>Future research interests: British aristocracy and land inequality</a:t>
            </a:r>
          </a:p>
        </p:txBody>
      </p:sp>
    </p:spTree>
    <p:extLst>
      <p:ext uri="{BB962C8B-B14F-4D97-AF65-F5344CB8AC3E}">
        <p14:creationId xmlns:p14="http://schemas.microsoft.com/office/powerpoint/2010/main" val="1952282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FCAC-4032-87C2-50DF-A39E45C01382}"/>
              </a:ext>
            </a:extLst>
          </p:cNvPr>
          <p:cNvSpPr>
            <a:spLocks noGrp="1"/>
          </p:cNvSpPr>
          <p:nvPr>
            <p:ph type="title"/>
          </p:nvPr>
        </p:nvSpPr>
        <p:spPr>
          <a:xfrm>
            <a:off x="700635" y="914400"/>
            <a:ext cx="10691265" cy="938151"/>
          </a:xfrm>
        </p:spPr>
        <p:txBody>
          <a:bodyPr/>
          <a:lstStyle/>
          <a:p>
            <a:r>
              <a:rPr lang="en-US" dirty="0"/>
              <a:t>MY PHD research</a:t>
            </a:r>
          </a:p>
        </p:txBody>
      </p:sp>
      <p:sp>
        <p:nvSpPr>
          <p:cNvPr id="3" name="Content Placeholder 2">
            <a:extLst>
              <a:ext uri="{FF2B5EF4-FFF2-40B4-BE49-F238E27FC236}">
                <a16:creationId xmlns:a16="http://schemas.microsoft.com/office/drawing/2014/main" id="{BC6B5D50-0E9C-B472-9818-83A76774C116}"/>
              </a:ext>
            </a:extLst>
          </p:cNvPr>
          <p:cNvSpPr>
            <a:spLocks noGrp="1"/>
          </p:cNvSpPr>
          <p:nvPr>
            <p:ph idx="1"/>
          </p:nvPr>
        </p:nvSpPr>
        <p:spPr>
          <a:xfrm>
            <a:off x="700634" y="1852551"/>
            <a:ext cx="10691265" cy="3739896"/>
          </a:xfrm>
        </p:spPr>
        <p:txBody>
          <a:bodyPr>
            <a:normAutofit/>
          </a:bodyPr>
          <a:lstStyle/>
          <a:p>
            <a:r>
              <a:rPr lang="en-US" dirty="0"/>
              <a:t>Thesis title: “The Royal Touch: Consecration, Self-legitimation and Nation-Building in Royal Events, 1870 – 1949”</a:t>
            </a:r>
          </a:p>
          <a:p>
            <a:r>
              <a:rPr lang="en-GB" dirty="0"/>
              <a:t>The survival of the </a:t>
            </a:r>
            <a:r>
              <a:rPr lang="en-GB" b="1" dirty="0"/>
              <a:t>monarchy</a:t>
            </a:r>
            <a:r>
              <a:rPr lang="en-GB" dirty="0"/>
              <a:t> in the 21st century Britain is the most puzzling ‘older’ form of power</a:t>
            </a:r>
            <a:endParaRPr lang="en-US" dirty="0"/>
          </a:p>
          <a:p>
            <a:r>
              <a:rPr lang="en-GB" dirty="0"/>
              <a:t>How is it possible that in a society legitimised by </a:t>
            </a:r>
            <a:r>
              <a:rPr lang="en-GB" b="1" dirty="0"/>
              <a:t>equality</a:t>
            </a:r>
            <a:r>
              <a:rPr lang="en-GB" dirty="0"/>
              <a:t> and </a:t>
            </a:r>
            <a:r>
              <a:rPr lang="en-GB" b="1" dirty="0"/>
              <a:t>merit</a:t>
            </a:r>
            <a:r>
              <a:rPr lang="en-GB" dirty="0"/>
              <a:t>, the monarchy, based on the opposite principles of privilege and inheritance, </a:t>
            </a:r>
            <a:r>
              <a:rPr lang="en-GB" b="1" dirty="0"/>
              <a:t>continues to survive</a:t>
            </a:r>
            <a:r>
              <a:rPr lang="en-GB" dirty="0"/>
              <a:t>, remaining a central institution at the heart of the British state? </a:t>
            </a:r>
            <a:endParaRPr lang="en-US" dirty="0"/>
          </a:p>
          <a:p>
            <a:r>
              <a:rPr lang="en-US" dirty="0"/>
              <a:t>Studying </a:t>
            </a:r>
            <a:r>
              <a:rPr lang="en-US" b="1" dirty="0"/>
              <a:t>royals’ behaviour </a:t>
            </a:r>
            <a:r>
              <a:rPr lang="en-US" dirty="0"/>
              <a:t>over time provides an example of how </a:t>
            </a:r>
            <a:r>
              <a:rPr lang="en-GB" dirty="0"/>
              <a:t>elite institutions </a:t>
            </a:r>
            <a:r>
              <a:rPr lang="en-GB" b="1" dirty="0"/>
              <a:t>navigate social change </a:t>
            </a:r>
            <a:r>
              <a:rPr lang="en-GB" dirty="0"/>
              <a:t>in a period that increasingly questions the legitimacy of its hereditary power </a:t>
            </a:r>
            <a:endParaRPr lang="en-US" dirty="0"/>
          </a:p>
          <a:p>
            <a:endParaRPr lang="en-US" dirty="0"/>
          </a:p>
        </p:txBody>
      </p:sp>
    </p:spTree>
    <p:extLst>
      <p:ext uri="{BB962C8B-B14F-4D97-AF65-F5344CB8AC3E}">
        <p14:creationId xmlns:p14="http://schemas.microsoft.com/office/powerpoint/2010/main" val="304029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81F8-0974-DCE8-1964-C782E7FE224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C47A566-DB59-810E-49B3-923D717A23F6}"/>
              </a:ext>
            </a:extLst>
          </p:cNvPr>
          <p:cNvSpPr>
            <a:spLocks noGrp="1"/>
          </p:cNvSpPr>
          <p:nvPr>
            <p:ph idx="1"/>
          </p:nvPr>
        </p:nvSpPr>
        <p:spPr>
          <a:xfrm>
            <a:off x="700634" y="1853857"/>
            <a:ext cx="10691265" cy="3739896"/>
          </a:xfrm>
        </p:spPr>
        <p:txBody>
          <a:bodyPr/>
          <a:lstStyle/>
          <a:p>
            <a:r>
              <a:rPr lang="en-US" dirty="0"/>
              <a:t>Data-driven approach: I was interested in relational data, in elites, in power structures in a Padgett and Ansell (1993), and then randomly found the Court Circular </a:t>
            </a:r>
          </a:p>
          <a:p>
            <a:r>
              <a:rPr lang="en-US" dirty="0"/>
              <a:t>Historical archival quantitative research to uncover the behavioural shifts of the British royal family in the 19</a:t>
            </a:r>
            <a:r>
              <a:rPr lang="en-US" baseline="30000" dirty="0"/>
              <a:t>th</a:t>
            </a:r>
            <a:r>
              <a:rPr lang="en-US" dirty="0"/>
              <a:t> and 20</a:t>
            </a:r>
            <a:r>
              <a:rPr lang="en-US" baseline="30000" dirty="0"/>
              <a:t>th</a:t>
            </a:r>
            <a:r>
              <a:rPr lang="en-US" dirty="0"/>
              <a:t> century: who they interacted with, where, in what capacity for 80 years of British years</a:t>
            </a:r>
          </a:p>
          <a:p>
            <a:r>
              <a:rPr lang="en-US" dirty="0"/>
              <a:t>Court Circular: official record of royal engagements, authorized daily by the British monarch, and published daily in The Times from 1803 to today, and since 1997 in the official website of the royal family at https://</a:t>
            </a:r>
            <a:r>
              <a:rPr lang="en-US" dirty="0" err="1"/>
              <a:t>www.royal.uk</a:t>
            </a:r>
            <a:r>
              <a:rPr lang="en-US" dirty="0"/>
              <a:t>/media-centre/court-circulars</a:t>
            </a:r>
          </a:p>
          <a:p>
            <a:endParaRPr lang="en-US" dirty="0"/>
          </a:p>
        </p:txBody>
      </p:sp>
    </p:spTree>
    <p:extLst>
      <p:ext uri="{BB962C8B-B14F-4D97-AF65-F5344CB8AC3E}">
        <p14:creationId xmlns:p14="http://schemas.microsoft.com/office/powerpoint/2010/main" val="1135551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47E3E-07A1-2D65-DB06-F2CAA9C5194A}"/>
              </a:ext>
            </a:extLst>
          </p:cNvPr>
          <p:cNvSpPr>
            <a:spLocks noGrp="1"/>
          </p:cNvSpPr>
          <p:nvPr>
            <p:ph type="title"/>
          </p:nvPr>
        </p:nvSpPr>
        <p:spPr>
          <a:xfrm>
            <a:off x="6284749" y="909638"/>
            <a:ext cx="5201121" cy="1318062"/>
          </a:xfrm>
        </p:spPr>
        <p:txBody>
          <a:bodyPr>
            <a:normAutofit/>
          </a:bodyPr>
          <a:lstStyle/>
          <a:p>
            <a:r>
              <a:rPr lang="en-US" b="1" dirty="0">
                <a:latin typeface="Calisto MT" panose="02040603050505030304" pitchFamily="18" charset="77"/>
                <a:cs typeface="Calibri" panose="020F0502020204030204" pitchFamily="34" charset="0"/>
              </a:rPr>
              <a:t>Data</a:t>
            </a:r>
          </a:p>
        </p:txBody>
      </p:sp>
      <p:pic>
        <p:nvPicPr>
          <p:cNvPr id="4" name="Content Placeholder 11" descr="A newspaper article of a royal family&#10;&#10;Description automatically generated">
            <a:extLst>
              <a:ext uri="{FF2B5EF4-FFF2-40B4-BE49-F238E27FC236}">
                <a16:creationId xmlns:a16="http://schemas.microsoft.com/office/drawing/2014/main" id="{A6FEBB91-FD61-4421-1276-E2FD5BDBDE64}"/>
              </a:ext>
            </a:extLst>
          </p:cNvPr>
          <p:cNvPicPr>
            <a:picLocks noChangeAspect="1"/>
          </p:cNvPicPr>
          <p:nvPr/>
        </p:nvPicPr>
        <p:blipFill>
          <a:blip r:embed="rId3"/>
          <a:srcRect r="776" b="-1"/>
          <a:stretch>
            <a:fillRect/>
          </a:stretch>
        </p:blipFill>
        <p:spPr>
          <a:xfrm>
            <a:off x="709872" y="731519"/>
            <a:ext cx="4976888" cy="5437244"/>
          </a:xfrm>
          <a:prstGeom prst="rect">
            <a:avLst/>
          </a:prstGeom>
        </p:spPr>
      </p:pic>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2739" y="722376"/>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5BC4AB-DD34-4461-54E6-72B3915A5CC2}"/>
              </a:ext>
            </a:extLst>
          </p:cNvPr>
          <p:cNvSpPr>
            <a:spLocks noGrp="1"/>
          </p:cNvSpPr>
          <p:nvPr>
            <p:ph idx="1"/>
          </p:nvPr>
        </p:nvSpPr>
        <p:spPr>
          <a:xfrm>
            <a:off x="6284750" y="1769423"/>
            <a:ext cx="5207210" cy="4399340"/>
          </a:xfrm>
        </p:spPr>
        <p:txBody>
          <a:bodyPr>
            <a:normAutofit/>
          </a:bodyPr>
          <a:lstStyle/>
          <a:p>
            <a:pPr marL="0" indent="0" algn="just">
              <a:buNone/>
            </a:pPr>
            <a:r>
              <a:rPr lang="en-GB" b="1" dirty="0">
                <a:latin typeface="Calisto MT" panose="02040603050505030304" pitchFamily="18" charset="77"/>
                <a:cs typeface="Calibri" panose="020F0502020204030204" pitchFamily="34" charset="0"/>
              </a:rPr>
              <a:t>Court Circular </a:t>
            </a:r>
            <a:r>
              <a:rPr lang="en-US" dirty="0">
                <a:latin typeface="Calisto MT" panose="02040603050505030304" pitchFamily="18" charset="77"/>
                <a:cs typeface="Calibri" panose="020F0502020204030204" pitchFamily="34" charset="0"/>
              </a:rPr>
              <a:t>(1870– 1949)</a:t>
            </a:r>
            <a:r>
              <a:rPr lang="en-GB" dirty="0">
                <a:latin typeface="Calisto MT" panose="02040603050505030304" pitchFamily="18" charset="77"/>
                <a:cs typeface="Calibri" panose="020F0502020204030204" pitchFamily="34" charset="0"/>
              </a:rPr>
              <a:t>: </a:t>
            </a:r>
            <a:r>
              <a:rPr lang="en-GB" dirty="0">
                <a:effectLst/>
                <a:latin typeface="Calisto MT" panose="02040603050505030304" pitchFamily="18" charset="77"/>
                <a:cs typeface="Calibri" panose="020F0502020204030204" pitchFamily="34" charset="0"/>
              </a:rPr>
              <a:t>Official agenda of activities of the British royal family (1803 –2020) published daily on The Times, The Telegraph and The Scotsmen (Royal Household 2020). Type of activities: receptions, visits to organizations, visits to locations, investiture ceremonies, attending cultural events, board meeting at companies, state banquets.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079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2A3F-4C5C-C053-F4C8-D6B23A749AF0}"/>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A77A69A9-3267-08F8-BA18-4047FF363357}"/>
              </a:ext>
            </a:extLst>
          </p:cNvPr>
          <p:cNvSpPr>
            <a:spLocks noGrp="1"/>
          </p:cNvSpPr>
          <p:nvPr>
            <p:ph idx="1"/>
          </p:nvPr>
        </p:nvSpPr>
        <p:spPr>
          <a:xfrm>
            <a:off x="700635" y="1925109"/>
            <a:ext cx="10691265" cy="3739896"/>
          </a:xfrm>
        </p:spPr>
        <p:txBody>
          <a:bodyPr/>
          <a:lstStyle/>
          <a:p>
            <a:pPr algn="just"/>
            <a:r>
              <a:rPr lang="en-US" dirty="0"/>
              <a:t>Web-scraped over 23k images of the Court Circular from the Times (1870 – 1949)</a:t>
            </a:r>
          </a:p>
          <a:p>
            <a:pPr algn="just"/>
            <a:r>
              <a:rPr lang="en-US" dirty="0"/>
              <a:t>Extracted names of individuals (over 300,000 non-royal individuals) and locations (over 150,000 UK locations) from the Court Circular with NLP models</a:t>
            </a:r>
          </a:p>
          <a:p>
            <a:pPr algn="just"/>
            <a:r>
              <a:rPr lang="en-US" dirty="0"/>
              <a:t>Explore who royals met (e.g. aristocrats, clergymen, public officials) </a:t>
            </a:r>
          </a:p>
          <a:p>
            <a:pPr algn="just"/>
            <a:r>
              <a:rPr lang="en-US" dirty="0"/>
              <a:t>Where they went, and namely the locations they went to </a:t>
            </a:r>
          </a:p>
          <a:p>
            <a:pPr algn="just"/>
            <a:r>
              <a:rPr lang="en-US" dirty="0"/>
              <a:t>In what capacity, by looking at the type of events they participated in </a:t>
            </a:r>
          </a:p>
          <a:p>
            <a:pPr algn="just"/>
            <a:r>
              <a:rPr lang="en-US" dirty="0"/>
              <a:t>Whether participating in these events had any consequences for the lives of aristocrats in terms of career mobility or title mobility</a:t>
            </a:r>
          </a:p>
          <a:p>
            <a:pPr marL="0" indent="0">
              <a:buNone/>
            </a:pPr>
            <a:endParaRPr lang="en-US" dirty="0"/>
          </a:p>
        </p:txBody>
      </p:sp>
    </p:spTree>
    <p:extLst>
      <p:ext uri="{BB962C8B-B14F-4D97-AF65-F5344CB8AC3E}">
        <p14:creationId xmlns:p14="http://schemas.microsoft.com/office/powerpoint/2010/main" val="372516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70DA-9043-7AE2-D997-55234EBE003D}"/>
              </a:ext>
            </a:extLst>
          </p:cNvPr>
          <p:cNvSpPr>
            <a:spLocks noGrp="1"/>
          </p:cNvSpPr>
          <p:nvPr>
            <p:ph type="title"/>
          </p:nvPr>
        </p:nvSpPr>
        <p:spPr/>
        <p:txBody>
          <a:bodyPr/>
          <a:lstStyle/>
          <a:p>
            <a:r>
              <a:rPr lang="en-US" dirty="0"/>
              <a:t>course plan</a:t>
            </a:r>
          </a:p>
        </p:txBody>
      </p:sp>
      <p:sp>
        <p:nvSpPr>
          <p:cNvPr id="3" name="Content Placeholder 2">
            <a:extLst>
              <a:ext uri="{FF2B5EF4-FFF2-40B4-BE49-F238E27FC236}">
                <a16:creationId xmlns:a16="http://schemas.microsoft.com/office/drawing/2014/main" id="{861F079D-3E4B-17F3-2D6B-1774B8D57CEE}"/>
              </a:ext>
            </a:extLst>
          </p:cNvPr>
          <p:cNvSpPr>
            <a:spLocks noGrp="1"/>
          </p:cNvSpPr>
          <p:nvPr>
            <p:ph idx="1"/>
          </p:nvPr>
        </p:nvSpPr>
        <p:spPr/>
        <p:txBody>
          <a:bodyPr>
            <a:normAutofit/>
          </a:bodyPr>
          <a:lstStyle/>
          <a:p>
            <a:pPr marL="800100" lvl="1" indent="-342900">
              <a:buAutoNum type="arabicParenR"/>
            </a:pPr>
            <a:r>
              <a:rPr lang="en-US" dirty="0"/>
              <a:t>Session 1: Data collection methods to gather historical archival data, with a focus of web-scraping, OCR techniques, and data cleaning (making sure that the architecture of the dataset is solid!)</a:t>
            </a:r>
          </a:p>
          <a:p>
            <a:pPr marL="800100" lvl="1" indent="-342900">
              <a:buAutoNum type="arabicParenR"/>
            </a:pPr>
            <a:r>
              <a:rPr lang="en-US" dirty="0"/>
              <a:t>Session 2: Information extraction methods</a:t>
            </a:r>
            <a:r>
              <a:rPr lang="en-GB" dirty="0"/>
              <a:t>. We will use regular expressions and named entity recognition (NER) models to extract names of individuals from the Court Circular.  However, with the same method you could extract other entities from various corpora, such as names of organizations or locations!</a:t>
            </a:r>
          </a:p>
          <a:p>
            <a:pPr marL="800100" lvl="1" indent="-342900">
              <a:buAutoNum type="arabicParenR"/>
            </a:pPr>
            <a:r>
              <a:rPr lang="en-GB" dirty="0"/>
              <a:t>Session 3: This session covers how to categorize information using text classification models. Once we extract the names of individuals, how can we categorize them for our analysis? The session concludes with an example of transforming spatial information into map-ready data, linking locations to country, region, and county levels.</a:t>
            </a:r>
          </a:p>
          <a:p>
            <a:pPr marL="457200" lvl="1" indent="0">
              <a:buNone/>
            </a:pPr>
            <a:r>
              <a:rPr lang="en-GB" dirty="0"/>
              <a:t>Any questions? </a:t>
            </a:r>
          </a:p>
          <a:p>
            <a:pPr marL="800100" lvl="1" indent="-342900">
              <a:buAutoNum type="arabicParenR"/>
            </a:pPr>
            <a:endParaRPr lang="en-US" dirty="0"/>
          </a:p>
        </p:txBody>
      </p:sp>
    </p:spTree>
    <p:extLst>
      <p:ext uri="{BB962C8B-B14F-4D97-AF65-F5344CB8AC3E}">
        <p14:creationId xmlns:p14="http://schemas.microsoft.com/office/powerpoint/2010/main" val="60147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8AF6-2DAB-F351-E990-FDEFECD7457B}"/>
              </a:ext>
            </a:extLst>
          </p:cNvPr>
          <p:cNvSpPr>
            <a:spLocks noGrp="1"/>
          </p:cNvSpPr>
          <p:nvPr>
            <p:ph type="title"/>
          </p:nvPr>
        </p:nvSpPr>
        <p:spPr/>
        <p:txBody>
          <a:bodyPr/>
          <a:lstStyle/>
          <a:p>
            <a:r>
              <a:rPr lang="en-US" dirty="0"/>
              <a:t>R AND </a:t>
            </a:r>
            <a:r>
              <a:rPr lang="en-US" dirty="0" err="1"/>
              <a:t>PYcharm</a:t>
            </a:r>
            <a:endParaRPr lang="en-US" dirty="0"/>
          </a:p>
        </p:txBody>
      </p:sp>
      <p:sp>
        <p:nvSpPr>
          <p:cNvPr id="3" name="Content Placeholder 2">
            <a:extLst>
              <a:ext uri="{FF2B5EF4-FFF2-40B4-BE49-F238E27FC236}">
                <a16:creationId xmlns:a16="http://schemas.microsoft.com/office/drawing/2014/main" id="{8AED72BF-B75B-5B95-E6E6-A6D94F8C8523}"/>
              </a:ext>
            </a:extLst>
          </p:cNvPr>
          <p:cNvSpPr>
            <a:spLocks noGrp="1"/>
          </p:cNvSpPr>
          <p:nvPr>
            <p:ph idx="1"/>
          </p:nvPr>
        </p:nvSpPr>
        <p:spPr/>
        <p:txBody>
          <a:bodyPr>
            <a:normAutofit fontScale="85000" lnSpcReduction="20000"/>
          </a:bodyPr>
          <a:lstStyle/>
          <a:p>
            <a:pPr marL="0" indent="0">
              <a:buNone/>
            </a:pPr>
            <a:r>
              <a:rPr lang="en-US" dirty="0"/>
              <a:t>If you haven’t already done it, please install:</a:t>
            </a:r>
          </a:p>
          <a:p>
            <a:r>
              <a:rPr lang="en-US" dirty="0"/>
              <a:t>R: </a:t>
            </a:r>
            <a:r>
              <a:rPr lang="en-US" dirty="0">
                <a:hlinkClick r:id="rId3"/>
              </a:rPr>
              <a:t>https://cran.r-project.org/</a:t>
            </a:r>
            <a:endParaRPr lang="en-US" dirty="0"/>
          </a:p>
          <a:p>
            <a:r>
              <a:rPr lang="en-US" dirty="0"/>
              <a:t>R studio: https://</a:t>
            </a:r>
            <a:r>
              <a:rPr lang="en-US" dirty="0" err="1"/>
              <a:t>posit.co</a:t>
            </a:r>
            <a:r>
              <a:rPr lang="en-US" dirty="0"/>
              <a:t>/download/</a:t>
            </a:r>
            <a:r>
              <a:rPr lang="en-US" dirty="0" err="1"/>
              <a:t>rstudio</a:t>
            </a:r>
            <a:r>
              <a:rPr lang="en-US" dirty="0"/>
              <a:t>-desktop/ </a:t>
            </a:r>
          </a:p>
          <a:p>
            <a:r>
              <a:rPr lang="en-US" dirty="0" err="1"/>
              <a:t>Pycharm</a:t>
            </a:r>
            <a:r>
              <a:rPr lang="en-US" dirty="0"/>
              <a:t>: https://</a:t>
            </a:r>
            <a:r>
              <a:rPr lang="en-US" dirty="0" err="1"/>
              <a:t>www.jetbrains.com</a:t>
            </a:r>
            <a:r>
              <a:rPr lang="en-US" dirty="0"/>
              <a:t>/</a:t>
            </a:r>
            <a:r>
              <a:rPr lang="en-US" dirty="0" err="1"/>
              <a:t>pycharm</a:t>
            </a:r>
            <a:r>
              <a:rPr lang="en-US" dirty="0"/>
              <a:t>/download/?section=mac</a:t>
            </a:r>
          </a:p>
          <a:p>
            <a:r>
              <a:rPr lang="en-US" dirty="0"/>
              <a:t>If you have installed them, please help your peers going through the installation </a:t>
            </a:r>
            <a:r>
              <a:rPr lang="en-US" dirty="0">
                <a:sym typeface="Wingdings" pitchFamily="2" charset="2"/>
              </a:rPr>
              <a:t> </a:t>
            </a:r>
          </a:p>
          <a:p>
            <a:r>
              <a:rPr lang="en-US" dirty="0"/>
              <a:t>All the material for the course in on </a:t>
            </a:r>
            <a:r>
              <a:rPr lang="en-US" dirty="0" err="1"/>
              <a:t>Github</a:t>
            </a:r>
            <a:r>
              <a:rPr lang="en-US" dirty="0"/>
              <a:t>: </a:t>
            </a:r>
            <a:r>
              <a:rPr lang="en-US" dirty="0">
                <a:hlinkClick r:id="rId4"/>
              </a:rPr>
              <a:t>https://github.com/Marta2124/Unlocking-Quantitative-Historical-Text-Data-From-the-Archives-to-Analysis-University-of-Florence.git</a:t>
            </a:r>
            <a:endParaRPr lang="en-US" dirty="0"/>
          </a:p>
          <a:p>
            <a:r>
              <a:rPr lang="en-US" dirty="0"/>
              <a:t>To clone the material, open your </a:t>
            </a:r>
            <a:r>
              <a:rPr lang="en-US" b="1" dirty="0"/>
              <a:t>terminal</a:t>
            </a:r>
            <a:r>
              <a:rPr lang="en-US" dirty="0"/>
              <a:t> and write:</a:t>
            </a:r>
          </a:p>
          <a:p>
            <a:r>
              <a:rPr lang="en-US" dirty="0"/>
              <a:t> cd ”your working directory”</a:t>
            </a:r>
          </a:p>
          <a:p>
            <a:r>
              <a:rPr lang="en-US" dirty="0"/>
              <a:t>git clone https://</a:t>
            </a:r>
            <a:r>
              <a:rPr lang="en-US" dirty="0" err="1"/>
              <a:t>github.com</a:t>
            </a:r>
            <a:r>
              <a:rPr lang="en-US" dirty="0"/>
              <a:t>/Marta2124/Unlocking-Quantitative-Historical-Text-Data-From-the-Archives-to-Analysis-University-of-Florence.git</a:t>
            </a:r>
          </a:p>
          <a:p>
            <a:endParaRPr lang="en-US" dirty="0"/>
          </a:p>
        </p:txBody>
      </p:sp>
    </p:spTree>
    <p:extLst>
      <p:ext uri="{BB962C8B-B14F-4D97-AF65-F5344CB8AC3E}">
        <p14:creationId xmlns:p14="http://schemas.microsoft.com/office/powerpoint/2010/main" val="1863511748"/>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7594</TotalTime>
  <Words>1639</Words>
  <Application>Microsoft Macintosh PowerPoint</Application>
  <PresentationFormat>Widescreen</PresentationFormat>
  <Paragraphs>105</Paragraphs>
  <Slides>21</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Calibri</vt:lpstr>
      <vt:lpstr>Calisto MT</vt:lpstr>
      <vt:lpstr>Source Sans Pro</vt:lpstr>
      <vt:lpstr>Univers Condensed</vt:lpstr>
      <vt:lpstr>Wingdings</vt:lpstr>
      <vt:lpstr>ChronicleVTI</vt:lpstr>
      <vt:lpstr>    Session 1:  Data Collection and Data Cleaning</vt:lpstr>
      <vt:lpstr>Let’s get to know each other  </vt:lpstr>
      <vt:lpstr>About me and my research</vt:lpstr>
      <vt:lpstr>MY PHD research</vt:lpstr>
      <vt:lpstr>data</vt:lpstr>
      <vt:lpstr>Data</vt:lpstr>
      <vt:lpstr>methods</vt:lpstr>
      <vt:lpstr>course plan</vt:lpstr>
      <vt:lpstr>R AND PYcharm</vt:lpstr>
      <vt:lpstr>Data collection</vt:lpstr>
      <vt:lpstr>Pros of collecting newspaper data</vt:lpstr>
      <vt:lpstr>WEB-SCRAPING</vt:lpstr>
      <vt:lpstr>WEB-SCRAPING</vt:lpstr>
      <vt:lpstr>PowerPoint Presentation</vt:lpstr>
      <vt:lpstr>PowerPoint Presentation</vt:lpstr>
      <vt:lpstr>PowerPoint Presentation</vt:lpstr>
      <vt:lpstr>PowerPoint Presentation</vt:lpstr>
      <vt:lpstr>The case study of the Library of Congress </vt:lpstr>
      <vt:lpstr>Transformation of images into text with ocr and text segmentation: the case of the court circular</vt:lpstr>
      <vt:lpstr>Transformation of images into text with ocr and text segmentation: the case of the court circular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Pagnini,M</dc:creator>
  <cp:lastModifiedBy>Pagnini,M (pgr)</cp:lastModifiedBy>
  <cp:revision>5</cp:revision>
  <dcterms:created xsi:type="dcterms:W3CDTF">2025-11-08T16:55:50Z</dcterms:created>
  <dcterms:modified xsi:type="dcterms:W3CDTF">2025-11-19T08:01:36Z</dcterms:modified>
</cp:coreProperties>
</file>